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03_0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9" r:id="rId4"/>
    <p:sldId id="3436" r:id="rId5"/>
    <p:sldId id="286" r:id="rId6"/>
    <p:sldId id="3437" r:id="rId7"/>
    <p:sldId id="3151" r:id="rId8"/>
    <p:sldId id="3439" r:id="rId9"/>
    <p:sldId id="3161" r:id="rId10"/>
    <p:sldId id="290" r:id="rId11"/>
    <p:sldId id="262" r:id="rId12"/>
    <p:sldId id="263" r:id="rId13"/>
    <p:sldId id="268" r:id="rId14"/>
    <p:sldId id="275" r:id="rId15"/>
    <p:sldId id="276" r:id="rId16"/>
    <p:sldId id="277" r:id="rId17"/>
    <p:sldId id="278" r:id="rId18"/>
    <p:sldId id="270" r:id="rId19"/>
    <p:sldId id="272" r:id="rId20"/>
    <p:sldId id="271" r:id="rId21"/>
    <p:sldId id="260" r:id="rId22"/>
    <p:sldId id="261" r:id="rId23"/>
    <p:sldId id="258" r:id="rId24"/>
    <p:sldId id="259" r:id="rId25"/>
    <p:sldId id="3440" r:id="rId26"/>
    <p:sldId id="3441" r:id="rId27"/>
    <p:sldId id="3442" r:id="rId28"/>
    <p:sldId id="3443" r:id="rId29"/>
  </p:sldIdLst>
  <p:sldSz cx="24387175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iwUzXwpZUETOy9OLYZdypqHiO0Lg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E1065C-0572-4D22-D5E9-4F8A543373B1}" name="Julie Guetta" initials="JG" userId="S::julie.guetta@partior.com::b3c0ed57-8ea7-4f12-b568-0580c26013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59" d="100"/>
          <a:sy n="59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714290-6ECF-4BA7-8EB5-4DBDB78ED3B3}" authorId="{59E1065C-0572-4D22-D5E9-4F8A543373B1}" created="2023-03-07T01:22:58.05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113" creationId="{00000000-0000-0000-0000-000000000000}"/>
      <ac:txMk cp="229" len="27">
        <ac:context len="624" hash="1609592483"/>
      </ac:txMk>
    </ac:txMkLst>
    <p188:pos x="16655986" y="3797765"/>
    <p188:txBody>
      <a:bodyPr/>
      <a:lstStyle/>
      <a:p>
        <a:r>
          <a:rPr lang="en-SG"/>
          <a:t>I know we have done it with Visa but trying to say let's try to integrate with somebody else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564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077e325b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f077e3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077e325b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f077e325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077e325b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f077e325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0515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077e325b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f077e325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243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301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 dispute about 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682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077e325b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f077e3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077e325b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f077e325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No dispute about </a:t>
            </a:r>
            <a:endParaRPr dirty="0"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f077e325b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f077e325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077e325b9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f077e325b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Interoperable directory of Proxy directories to exchange and resolve Proxies</a:t>
            </a:r>
          </a:p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• Enhanced user experience for all ecosystem participants</a:t>
            </a:r>
          </a:p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• Flexibility to use any directory’s supported Proxy in a standardized way</a:t>
            </a:r>
          </a:p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• Assurance to the sender that the payee/recipient is valid and ready to receive funds</a:t>
            </a:r>
          </a:p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• Ability of the sender’s PSP to receive information on the payment system(s) supported by</a:t>
            </a:r>
          </a:p>
          <a:p>
            <a:pPr algn="l"/>
            <a:r>
              <a:rPr lang="en-US" sz="1800" b="0" i="0" u="none" strike="noStrike" baseline="0" dirty="0">
                <a:latin typeface="MuseoSans-300" panose="02000000000000000000" pitchFamily="50" charset="0"/>
              </a:rPr>
              <a:t>the recipient’s PSP, so it can select the preferred payment system to route the transaction</a:t>
            </a:r>
          </a:p>
          <a:p>
            <a:pPr algn="l"/>
            <a:r>
              <a:rPr lang="en-GB" sz="1800" b="0" i="0" u="none" strike="noStrike" baseline="0" dirty="0">
                <a:latin typeface="MuseoSans-300" panose="02000000000000000000" pitchFamily="50" charset="0"/>
              </a:rPr>
              <a:t>to the recipient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E0C1-BDF6-4D4A-9650-A20327EB9D2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12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5E0C1-BDF6-4D4A-9650-A20327EB9D2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9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D3359E-6029-4A3D-85C2-CE9520F50345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5320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 these philosophers have in common? They wrote in German, they’re white, they’re men… But mostly: the believed that philosophy was a single thing which was the same for all people, for all communities, for all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6172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 is Emmanuel Eze. He started to think about an African philosophy, which he saw as an example of a philosophy of a particular community or society. That wouldn’t make it less rigorous, but it would mean that it wouldn’t need to pretend to universality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4808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3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8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8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  <a:prstGeom prst="rect">
            <a:avLst/>
          </a:prstGeom>
        </p:spPr>
        <p:txBody>
          <a:bodyPr anchor="b"/>
          <a:lstStyle>
            <a:lvl1pPr algn="ctr">
              <a:defRPr lang="en-US" sz="7200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59BE2-18CA-0F45-B1DA-D3DE454D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19E0CB24-E48F-8F47-9FAD-A01DE113E855}" type="datetimeFigureOut">
              <a:rPr lang="en-US"/>
              <a:pPr>
                <a:defRPr/>
              </a:pPr>
              <a:t>3/9/23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47CA-06D4-DE4A-89DE-2F26AF945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7F30B-220F-CB47-A395-7C6DB6DE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</a:defRPr>
            </a:lvl1pPr>
          </a:lstStyle>
          <a:p>
            <a:pPr>
              <a:defRPr/>
            </a:pPr>
            <a:fld id="{ACAC4C2D-6C40-A848-B443-A85A13201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450E61-1C97-624E-BC3A-471DC9C94033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0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504407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A570D849-EE6C-4247-A990-24942FFAD49C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rgbClr val="000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411B58-4A0E-7E45-A47D-AED289D5FD1E}"/>
              </a:ext>
            </a:extLst>
          </p:cNvPr>
          <p:cNvSpPr/>
          <p:nvPr userDrawn="1"/>
        </p:nvSpPr>
        <p:spPr>
          <a:xfrm>
            <a:off x="1571832" y="0"/>
            <a:ext cx="22815344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99FA245-F7D7-8945-B2D1-5B0E4ED82078}"/>
              </a:ext>
            </a:extLst>
          </p:cNvPr>
          <p:cNvSpPr/>
          <p:nvPr userDrawn="1"/>
        </p:nvSpPr>
        <p:spPr>
          <a:xfrm>
            <a:off x="1257464" y="0"/>
            <a:ext cx="165121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90E25DE-0EC7-134C-9EC6-C803BA9A6D95}"/>
              </a:ext>
            </a:extLst>
          </p:cNvPr>
          <p:cNvSpPr/>
          <p:nvPr userDrawn="1"/>
        </p:nvSpPr>
        <p:spPr>
          <a:xfrm>
            <a:off x="943099" y="0"/>
            <a:ext cx="165121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1DC64A09-ADE7-514D-AEA0-7328D43849B2}"/>
              </a:ext>
            </a:extLst>
          </p:cNvPr>
          <p:cNvSpPr/>
          <p:nvPr userDrawn="1"/>
        </p:nvSpPr>
        <p:spPr>
          <a:xfrm>
            <a:off x="314367" y="0"/>
            <a:ext cx="165121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26E5D220-A4BC-ED40-B07E-3133604AF3EA}"/>
              </a:ext>
            </a:extLst>
          </p:cNvPr>
          <p:cNvSpPr/>
          <p:nvPr userDrawn="1"/>
        </p:nvSpPr>
        <p:spPr>
          <a:xfrm>
            <a:off x="0" y="0"/>
            <a:ext cx="165121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F7E6F0E0-947C-974A-803F-D8BF5D5B0BE0}"/>
              </a:ext>
            </a:extLst>
          </p:cNvPr>
          <p:cNvSpPr/>
          <p:nvPr userDrawn="1"/>
        </p:nvSpPr>
        <p:spPr>
          <a:xfrm>
            <a:off x="628732" y="0"/>
            <a:ext cx="165121" cy="2438400"/>
          </a:xfrm>
          <a:prstGeom prst="rect">
            <a:avLst/>
          </a:prstGeom>
          <a:solidFill>
            <a:srgbClr val="4EC2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>
              <a:latin typeface="Museo Sans 3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8778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9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1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1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1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2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3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4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4678293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dirty="0"/>
              <a:t>Cross Border Strategy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/>
              <a:t>Thought pieces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2">
            <a:extLst>
              <a:ext uri="{FF2B5EF4-FFF2-40B4-BE49-F238E27FC236}">
                <a16:creationId xmlns:a16="http://schemas.microsoft.com/office/drawing/2014/main" id="{1C6C5C0A-8DC9-B846-BC83-E428A64C1C2E}"/>
              </a:ext>
            </a:extLst>
          </p:cNvPr>
          <p:cNvGrpSpPr/>
          <p:nvPr/>
        </p:nvGrpSpPr>
        <p:grpSpPr>
          <a:xfrm>
            <a:off x="4032959" y="3564703"/>
            <a:ext cx="18673156" cy="8962578"/>
            <a:chOff x="2015686" y="1782351"/>
            <a:chExt cx="6263640" cy="4481289"/>
          </a:xfrm>
        </p:grpSpPr>
        <p:grpSp>
          <p:nvGrpSpPr>
            <p:cNvPr id="20" name="Agrupar 18">
              <a:extLst>
                <a:ext uri="{FF2B5EF4-FFF2-40B4-BE49-F238E27FC236}">
                  <a16:creationId xmlns:a16="http://schemas.microsoft.com/office/drawing/2014/main" id="{48244DB1-69E4-9449-A12C-916C45DA6B0E}"/>
                </a:ext>
              </a:extLst>
            </p:cNvPr>
            <p:cNvGrpSpPr/>
            <p:nvPr/>
          </p:nvGrpSpPr>
          <p:grpSpPr>
            <a:xfrm>
              <a:off x="2015686" y="1782351"/>
              <a:ext cx="6263640" cy="1372329"/>
              <a:chOff x="6130486" y="1544607"/>
              <a:chExt cx="6263640" cy="1372329"/>
            </a:xfrm>
          </p:grpSpPr>
          <p:sp>
            <p:nvSpPr>
              <p:cNvPr id="27" name="Freeform: Shape 7">
                <a:extLst>
                  <a:ext uri="{FF2B5EF4-FFF2-40B4-BE49-F238E27FC236}">
                    <a16:creationId xmlns:a16="http://schemas.microsoft.com/office/drawing/2014/main" id="{3677F350-5F94-7C4C-ACB4-3A5525D239FF}"/>
                  </a:ext>
                </a:extLst>
              </p:cNvPr>
              <p:cNvSpPr/>
              <p:nvPr/>
            </p:nvSpPr>
            <p:spPr>
              <a:xfrm>
                <a:off x="6293476" y="1544607"/>
                <a:ext cx="5928151" cy="1372329"/>
              </a:xfrm>
              <a:custGeom>
                <a:avLst/>
                <a:gdLst>
                  <a:gd name="connsiteX0" fmla="*/ 0 w 4447536"/>
                  <a:gd name="connsiteY0" fmla="*/ 0 h 1572384"/>
                  <a:gd name="connsiteX1" fmla="*/ 4447536 w 4447536"/>
                  <a:gd name="connsiteY1" fmla="*/ 0 h 1572384"/>
                  <a:gd name="connsiteX2" fmla="*/ 4447536 w 4447536"/>
                  <a:gd name="connsiteY2" fmla="*/ 1572384 h 1572384"/>
                  <a:gd name="connsiteX3" fmla="*/ 0 w 4447536"/>
                  <a:gd name="connsiteY3" fmla="*/ 1572384 h 1572384"/>
                  <a:gd name="connsiteX4" fmla="*/ 0 w 4447536"/>
                  <a:gd name="connsiteY4" fmla="*/ 0 h 157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7536" h="1572384">
                    <a:moveTo>
                      <a:pt x="0" y="0"/>
                    </a:moveTo>
                    <a:lnTo>
                      <a:pt x="4447536" y="0"/>
                    </a:lnTo>
                    <a:lnTo>
                      <a:pt x="4447536" y="1572384"/>
                    </a:lnTo>
                    <a:lnTo>
                      <a:pt x="0" y="15723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2822" tIns="332822" rIns="332822" bIns="332822" numCol="1" spcCol="1270" anchor="ctr" anchorCtr="0">
                <a:noAutofit/>
              </a:bodyPr>
              <a:lstStyle/>
              <a:p>
                <a:pPr defTabSz="2222500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5000">
                    <a:solidFill>
                      <a:schemeClr val="bg1"/>
                    </a:solidFill>
                    <a:latin typeface="Museo Sans 300" panose="02000000000000000000" pitchFamily="2" charset="77"/>
                  </a:rPr>
                  <a:t>1. Speed up total interoperability</a:t>
                </a:r>
              </a:p>
            </p:txBody>
          </p:sp>
          <p:sp>
            <p:nvSpPr>
              <p:cNvPr id="28" name="Rectangle: Rounded Corners 5">
                <a:extLst>
                  <a:ext uri="{FF2B5EF4-FFF2-40B4-BE49-F238E27FC236}">
                    <a16:creationId xmlns:a16="http://schemas.microsoft.com/office/drawing/2014/main" id="{35215988-BB59-704D-B617-4E1027F265BD}"/>
                  </a:ext>
                </a:extLst>
              </p:cNvPr>
              <p:cNvSpPr/>
              <p:nvPr/>
            </p:nvSpPr>
            <p:spPr>
              <a:xfrm>
                <a:off x="6130486" y="1544607"/>
                <a:ext cx="6263640" cy="1372329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rgbClr val="4EC2E0"/>
                </a:solidFill>
              </a:ln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1" name="Agrupar 22">
              <a:extLst>
                <a:ext uri="{FF2B5EF4-FFF2-40B4-BE49-F238E27FC236}">
                  <a16:creationId xmlns:a16="http://schemas.microsoft.com/office/drawing/2014/main" id="{CDDD2BE9-AC47-1D49-85E1-2C3130CE946F}"/>
                </a:ext>
              </a:extLst>
            </p:cNvPr>
            <p:cNvGrpSpPr/>
            <p:nvPr/>
          </p:nvGrpSpPr>
          <p:grpSpPr>
            <a:xfrm>
              <a:off x="2015686" y="3336831"/>
              <a:ext cx="6263640" cy="1372329"/>
              <a:chOff x="6130486" y="1544607"/>
              <a:chExt cx="6263640" cy="1372329"/>
            </a:xfrm>
          </p:grpSpPr>
          <p:sp>
            <p:nvSpPr>
              <p:cNvPr id="25" name="Freeform: Shape 7">
                <a:extLst>
                  <a:ext uri="{FF2B5EF4-FFF2-40B4-BE49-F238E27FC236}">
                    <a16:creationId xmlns:a16="http://schemas.microsoft.com/office/drawing/2014/main" id="{9D211D8F-6771-D745-A2E1-CE3618086F61}"/>
                  </a:ext>
                </a:extLst>
              </p:cNvPr>
              <p:cNvSpPr/>
              <p:nvPr/>
            </p:nvSpPr>
            <p:spPr>
              <a:xfrm>
                <a:off x="6293476" y="1544607"/>
                <a:ext cx="5928151" cy="1372329"/>
              </a:xfrm>
              <a:custGeom>
                <a:avLst/>
                <a:gdLst>
                  <a:gd name="connsiteX0" fmla="*/ 0 w 4447536"/>
                  <a:gd name="connsiteY0" fmla="*/ 0 h 1572384"/>
                  <a:gd name="connsiteX1" fmla="*/ 4447536 w 4447536"/>
                  <a:gd name="connsiteY1" fmla="*/ 0 h 1572384"/>
                  <a:gd name="connsiteX2" fmla="*/ 4447536 w 4447536"/>
                  <a:gd name="connsiteY2" fmla="*/ 1572384 h 1572384"/>
                  <a:gd name="connsiteX3" fmla="*/ 0 w 4447536"/>
                  <a:gd name="connsiteY3" fmla="*/ 1572384 h 1572384"/>
                  <a:gd name="connsiteX4" fmla="*/ 0 w 4447536"/>
                  <a:gd name="connsiteY4" fmla="*/ 0 h 157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7536" h="1572384">
                    <a:moveTo>
                      <a:pt x="0" y="0"/>
                    </a:moveTo>
                    <a:lnTo>
                      <a:pt x="4447536" y="0"/>
                    </a:lnTo>
                    <a:lnTo>
                      <a:pt x="4447536" y="1572384"/>
                    </a:lnTo>
                    <a:lnTo>
                      <a:pt x="0" y="15723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2822" tIns="332822" rIns="332822" bIns="332822" numCol="1" spcCol="1270" anchor="ctr" anchorCtr="0">
                <a:noAutofit/>
              </a:bodyPr>
              <a:lstStyle/>
              <a:p>
                <a:pPr defTabSz="2222500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5000">
                    <a:solidFill>
                      <a:schemeClr val="bg1"/>
                    </a:solidFill>
                    <a:latin typeface="Museo Sans 300" panose="02000000000000000000" pitchFamily="2" charset="77"/>
                  </a:rPr>
                  <a:t>2. Allow users to use an easy to remember proxy alias</a:t>
                </a:r>
              </a:p>
            </p:txBody>
          </p:sp>
          <p:sp>
            <p:nvSpPr>
              <p:cNvPr id="26" name="Rectangle: Rounded Corners 5">
                <a:extLst>
                  <a:ext uri="{FF2B5EF4-FFF2-40B4-BE49-F238E27FC236}">
                    <a16:creationId xmlns:a16="http://schemas.microsoft.com/office/drawing/2014/main" id="{44682BA6-4CA5-4246-AB80-4E6164E58FF5}"/>
                  </a:ext>
                </a:extLst>
              </p:cNvPr>
              <p:cNvSpPr/>
              <p:nvPr/>
            </p:nvSpPr>
            <p:spPr>
              <a:xfrm>
                <a:off x="6130486" y="1544607"/>
                <a:ext cx="6263640" cy="1372329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rgbClr val="4EC2E0"/>
                </a:solidFill>
              </a:ln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grpSp>
          <p:nvGrpSpPr>
            <p:cNvPr id="22" name="Agrupar 26">
              <a:extLst>
                <a:ext uri="{FF2B5EF4-FFF2-40B4-BE49-F238E27FC236}">
                  <a16:creationId xmlns:a16="http://schemas.microsoft.com/office/drawing/2014/main" id="{CC2A8363-AEE2-2845-8294-8C7B6990FE6F}"/>
                </a:ext>
              </a:extLst>
            </p:cNvPr>
            <p:cNvGrpSpPr/>
            <p:nvPr/>
          </p:nvGrpSpPr>
          <p:grpSpPr>
            <a:xfrm>
              <a:off x="2015686" y="4891311"/>
              <a:ext cx="6263640" cy="1372329"/>
              <a:chOff x="6130486" y="1544607"/>
              <a:chExt cx="6263640" cy="1372329"/>
            </a:xfrm>
          </p:grpSpPr>
          <p:sp>
            <p:nvSpPr>
              <p:cNvPr id="23" name="Freeform: Shape 7">
                <a:extLst>
                  <a:ext uri="{FF2B5EF4-FFF2-40B4-BE49-F238E27FC236}">
                    <a16:creationId xmlns:a16="http://schemas.microsoft.com/office/drawing/2014/main" id="{88A85847-93E7-5D46-AC09-3037379D669A}"/>
                  </a:ext>
                </a:extLst>
              </p:cNvPr>
              <p:cNvSpPr/>
              <p:nvPr/>
            </p:nvSpPr>
            <p:spPr>
              <a:xfrm>
                <a:off x="6293476" y="1544607"/>
                <a:ext cx="5928151" cy="1372329"/>
              </a:xfrm>
              <a:custGeom>
                <a:avLst/>
                <a:gdLst>
                  <a:gd name="connsiteX0" fmla="*/ 0 w 4447536"/>
                  <a:gd name="connsiteY0" fmla="*/ 0 h 1572384"/>
                  <a:gd name="connsiteX1" fmla="*/ 4447536 w 4447536"/>
                  <a:gd name="connsiteY1" fmla="*/ 0 h 1572384"/>
                  <a:gd name="connsiteX2" fmla="*/ 4447536 w 4447536"/>
                  <a:gd name="connsiteY2" fmla="*/ 1572384 h 1572384"/>
                  <a:gd name="connsiteX3" fmla="*/ 0 w 4447536"/>
                  <a:gd name="connsiteY3" fmla="*/ 1572384 h 1572384"/>
                  <a:gd name="connsiteX4" fmla="*/ 0 w 4447536"/>
                  <a:gd name="connsiteY4" fmla="*/ 0 h 157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47536" h="1572384">
                    <a:moveTo>
                      <a:pt x="0" y="0"/>
                    </a:moveTo>
                    <a:lnTo>
                      <a:pt x="4447536" y="0"/>
                    </a:lnTo>
                    <a:lnTo>
                      <a:pt x="4447536" y="1572384"/>
                    </a:lnTo>
                    <a:lnTo>
                      <a:pt x="0" y="15723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332822" tIns="332822" rIns="332822" bIns="332822" numCol="1" spcCol="1270" anchor="ctr" anchorCtr="0">
                <a:noAutofit/>
              </a:bodyPr>
              <a:lstStyle/>
              <a:p>
                <a:pPr defTabSz="2222500">
                  <a:spcBef>
                    <a:spcPct val="0"/>
                  </a:spcBef>
                  <a:spcAft>
                    <a:spcPct val="35000"/>
                  </a:spcAft>
                  <a:defRPr/>
                </a:pPr>
                <a:r>
                  <a:rPr lang="en-US" sz="5000" dirty="0">
                    <a:solidFill>
                      <a:schemeClr val="bg1"/>
                    </a:solidFill>
                    <a:latin typeface="Museo Sans 300" panose="02000000000000000000" pitchFamily="2" charset="77"/>
                  </a:rPr>
                  <a:t>3. Increase adoption of digital payments</a:t>
                </a:r>
              </a:p>
            </p:txBody>
          </p:sp>
          <p:sp>
            <p:nvSpPr>
              <p:cNvPr id="24" name="Rectangle: Rounded Corners 5">
                <a:extLst>
                  <a:ext uri="{FF2B5EF4-FFF2-40B4-BE49-F238E27FC236}">
                    <a16:creationId xmlns:a16="http://schemas.microsoft.com/office/drawing/2014/main" id="{FDE72272-E32E-654C-BDDC-A7FFEC090563}"/>
                  </a:ext>
                </a:extLst>
              </p:cNvPr>
              <p:cNvSpPr/>
              <p:nvPr/>
            </p:nvSpPr>
            <p:spPr>
              <a:xfrm>
                <a:off x="6130486" y="1544607"/>
                <a:ext cx="6263640" cy="1372329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rgbClr val="4EC2E0"/>
                </a:solidFill>
              </a:ln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EA7F83B-920D-7643-B7A8-D9B008569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80" y="4099447"/>
            <a:ext cx="1436482" cy="14364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8442339-ABC7-9849-A012-81FA041E7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997" y="10413102"/>
            <a:ext cx="1894840" cy="148369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4990FF-4E10-5947-98C2-8FB19DCDB9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0260" y="7372412"/>
            <a:ext cx="1746314" cy="1347156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CEF7417C-BBE6-44BF-8637-CB42EF3468E4}"/>
              </a:ext>
            </a:extLst>
          </p:cNvPr>
          <p:cNvSpPr>
            <a:spLocks noGrp="1"/>
          </p:cNvSpPr>
          <p:nvPr/>
        </p:nvSpPr>
        <p:spPr>
          <a:xfrm>
            <a:off x="2161587" y="720000"/>
            <a:ext cx="21031200" cy="972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07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>
                <a:latin typeface="Museo Sans 300" panose="02000000000000000000"/>
              </a:rPr>
              <a:t>SUMMARY</a:t>
            </a:r>
            <a:endParaRPr lang="en-IN" sz="5600">
              <a:latin typeface="Museo Sans 300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24068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4679132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dirty="0"/>
              <a:t>Messaging between payments systems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/>
              <a:t>Michael Richards 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320-3655-3DA5-508B-7AE704CC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867806"/>
          </a:xfrm>
        </p:spPr>
        <p:txBody>
          <a:bodyPr>
            <a:normAutofit fontScale="90000"/>
          </a:bodyPr>
          <a:lstStyle/>
          <a:p>
            <a:r>
              <a:rPr lang="en-GB" dirty="0"/>
              <a:t>If payment systems were philosophers…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4E56D-1264-E0AA-4AE7-69653FB03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7166B-01BB-49EA-6F3F-023F1AFF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627" y="2870729"/>
            <a:ext cx="5455717" cy="7855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61ACF-4E4F-9721-F630-29867379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2" y="2870729"/>
            <a:ext cx="6655151" cy="5545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DC2ED-F209-5075-0697-6C67FFEC4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100142" y="2870729"/>
            <a:ext cx="5810667" cy="7042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43C5E-3AC1-B9FD-3B6C-E48E37795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958" y="2870729"/>
            <a:ext cx="5573521" cy="81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36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1B320-3655-3DA5-508B-7AE704CC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867806"/>
          </a:xfrm>
        </p:spPr>
        <p:txBody>
          <a:bodyPr>
            <a:normAutofit fontScale="90000"/>
          </a:bodyPr>
          <a:lstStyle/>
          <a:p>
            <a:r>
              <a:rPr lang="en-GB" dirty="0"/>
              <a:t>If payment systems were philosophers…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04E56D-1264-E0AA-4AE7-69653FB03B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D7166B-01BB-49EA-6F3F-023F1AFF4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627" y="2870729"/>
            <a:ext cx="5455717" cy="7855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F61ACF-4E4F-9721-F630-29867379C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2" y="2870729"/>
            <a:ext cx="6655151" cy="5545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5DC2ED-F209-5075-0697-6C67FFEC4C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100142" y="2870729"/>
            <a:ext cx="5810667" cy="7042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643C5E-3AC1-B9FD-3B6C-E48E37795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7958" y="2870729"/>
            <a:ext cx="5573521" cy="81514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36320E-3D34-02EE-0048-AECA12E9C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266" y="2870729"/>
            <a:ext cx="13113503" cy="98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7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196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676618" y="2791326"/>
            <a:ext cx="21940619" cy="9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Message definition proceeds from the ground up: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Message definitions solve local interaction problems…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…and expand in response to evolving local needs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But it works from the top down: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A message definition is a way of formalising payment relationships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Payment practice must “conform” to message structure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Which leads to nonconformist adaptations to local needs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Every message structure is meaningful in a specific payment context.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Using a message definition means participating in a payment system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And that means: participating as an individual institution…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… which can belong to more than one payment system.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51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1964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676618" y="2791326"/>
            <a:ext cx="21940619" cy="9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Every message definition exists in a tension between private needs and public conformity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Adopting the inclusive approach (e.g. ISO 20022) merely displaces the expression of local needs to market practice definitions.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Adopting the local approach (Nexus) means that financial institutions need to belong to different payment systems, and hence use different messages.</a:t>
            </a:r>
            <a:endParaRPr lang="en-GB" sz="42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7304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077e325b9_0_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What if we do nothing?</a:t>
            </a:r>
            <a:endParaRPr dirty="0"/>
          </a:p>
        </p:txBody>
      </p:sp>
      <p:sp>
        <p:nvSpPr>
          <p:cNvPr id="106" name="Google Shape;106;g1f077e325b9_0_0"/>
          <p:cNvSpPr txBox="1">
            <a:spLocks noGrp="1"/>
          </p:cNvSpPr>
          <p:nvPr>
            <p:ph type="body" idx="1"/>
          </p:nvPr>
        </p:nvSpPr>
        <p:spPr>
          <a:xfrm>
            <a:off x="1676619" y="2975429"/>
            <a:ext cx="13853667" cy="937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 dirty="0"/>
              <a:t>The market will continue to converge on message content which is: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Determined by the ability of individual account-holding institutions to connect to multiple interop systems.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Hence: defined by economic power…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… and restricted by the capacity of individual institutions to buy a seat at the table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What’s missing here?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The question of interconnection between systems rather than institutions…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… which can extend interconnection to institutions of any type and size…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… by allowing intermediate interop systems to bear some of the interconnection burden</a:t>
            </a:r>
            <a:endParaRPr sz="4200" dirty="0"/>
          </a:p>
        </p:txBody>
      </p:sp>
      <p:sp>
        <p:nvSpPr>
          <p:cNvPr id="107" name="Google Shape;107;g1f077e325b9_0_0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5B35B1-70CA-AB76-43E5-5C38A39A5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286" y="1690914"/>
            <a:ext cx="7744887" cy="103341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77e325b9_0_6"/>
          <p:cNvSpPr txBox="1">
            <a:spLocks noGrp="1"/>
          </p:cNvSpPr>
          <p:nvPr>
            <p:ph type="title"/>
          </p:nvPr>
        </p:nvSpPr>
        <p:spPr>
          <a:xfrm>
            <a:off x="1092309" y="820775"/>
            <a:ext cx="22202519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What approach are we recommending?</a:t>
            </a:r>
            <a:endParaRPr dirty="0"/>
          </a:p>
        </p:txBody>
      </p:sp>
      <p:sp>
        <p:nvSpPr>
          <p:cNvPr id="113" name="Google Shape;113;g1f077e325b9_0_6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 dirty="0"/>
              <a:t>Interconnection between systems, not institutions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 dirty="0"/>
              <a:t>Context extension by translation, not abstraction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5000" dirty="0"/>
              <a:t>Solve the hierarchical </a:t>
            </a:r>
            <a:r>
              <a:rPr lang="en-US" sz="5000" dirty="0" err="1"/>
              <a:t>specialisation</a:t>
            </a:r>
            <a:r>
              <a:rPr lang="en-US" sz="5000" dirty="0"/>
              <a:t> problem of increasingly abstract definitions by transforming it into a conversion problem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endParaRPr lang="en-US" sz="5000" dirty="0"/>
          </a:p>
        </p:txBody>
      </p:sp>
      <p:sp>
        <p:nvSpPr>
          <p:cNvPr id="114" name="Google Shape;114;g1f077e325b9_0_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77e325b9_0_6"/>
          <p:cNvSpPr txBox="1">
            <a:spLocks noGrp="1"/>
          </p:cNvSpPr>
          <p:nvPr>
            <p:ph type="title"/>
          </p:nvPr>
        </p:nvSpPr>
        <p:spPr>
          <a:xfrm>
            <a:off x="397042" y="730251"/>
            <a:ext cx="23569863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What’s the problem with connecting schemes?</a:t>
            </a:r>
            <a:endParaRPr dirty="0"/>
          </a:p>
        </p:txBody>
      </p:sp>
      <p:sp>
        <p:nvSpPr>
          <p:cNvPr id="113" name="Google Shape;113;g1f077e325b9_0_6"/>
          <p:cNvSpPr txBox="1">
            <a:spLocks noGrp="1"/>
          </p:cNvSpPr>
          <p:nvPr>
            <p:ph type="body" idx="1"/>
          </p:nvPr>
        </p:nvSpPr>
        <p:spPr>
          <a:xfrm>
            <a:off x="397042" y="3651250"/>
            <a:ext cx="22313477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(Apart from settlement, that is…)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Non-</a:t>
            </a:r>
            <a:r>
              <a:rPr lang="en-GB" sz="5000" dirty="0" err="1"/>
              <a:t>repudiability</a:t>
            </a:r>
            <a:endParaRPr lang="en-GB" sz="50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There is a simple and well-understood method of connecting heterogeneous messaging systems: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The cross network provider (aka Payment Manager)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But it destroys end-to-end non-</a:t>
            </a:r>
            <a:r>
              <a:rPr lang="en-GB" sz="5000" dirty="0" err="1"/>
              <a:t>repudiability</a:t>
            </a:r>
            <a:r>
              <a:rPr lang="en-GB" sz="5000" dirty="0"/>
              <a:t> by making the CNP sign the converted message…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… based on the assumption that the CNP will be the liquidity provider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This is the same assumption that Nexus makes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14" name="Google Shape;114;g1f077e325b9_0_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28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77e325b9_0_6"/>
          <p:cNvSpPr txBox="1">
            <a:spLocks noGrp="1"/>
          </p:cNvSpPr>
          <p:nvPr>
            <p:ph type="title"/>
          </p:nvPr>
        </p:nvSpPr>
        <p:spPr>
          <a:xfrm>
            <a:off x="397042" y="730251"/>
            <a:ext cx="23569863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Is there an alternative?</a:t>
            </a:r>
            <a:endParaRPr dirty="0"/>
          </a:p>
        </p:txBody>
      </p:sp>
      <p:sp>
        <p:nvSpPr>
          <p:cNvPr id="113" name="Google Shape;113;g1f077e325b9_0_6"/>
          <p:cNvSpPr txBox="1">
            <a:spLocks noGrp="1"/>
          </p:cNvSpPr>
          <p:nvPr>
            <p:ph type="body" idx="1"/>
          </p:nvPr>
        </p:nvSpPr>
        <p:spPr>
          <a:xfrm>
            <a:off x="397042" y="3651250"/>
            <a:ext cx="22313477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5000"/>
              <a:buFont typeface="Arial" panose="020B0604020202020204" pitchFamily="34" charset="0"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retain end-to-end non-</a:t>
            </a:r>
            <a:r>
              <a:rPr kumimoji="0" lang="en-GB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repudiability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across schemes we would need:</a:t>
            </a:r>
          </a:p>
          <a:p>
            <a:pPr marL="1371600" marR="0" lvl="1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reliable way for an FI to obtain the public key of any reachable FI</a:t>
            </a:r>
          </a:p>
          <a:p>
            <a:pPr marL="1371600" marR="0" lvl="1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way to convert message content across schemes</a:t>
            </a:r>
          </a:p>
          <a:p>
            <a:pPr marL="2286000" marR="0" lvl="2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Secured by a standard test suite executable by any participant</a:t>
            </a:r>
          </a:p>
          <a:p>
            <a:pPr marL="1371600" marR="0" lvl="1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reliable way to obtain the content of a received message in a standard format</a:t>
            </a:r>
          </a:p>
          <a:p>
            <a:pPr marL="2286000" marR="0" lvl="2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AKA a </a:t>
            </a:r>
            <a:r>
              <a:rPr kumimoji="0" lang="en-GB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canonicalisation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service</a:t>
            </a:r>
          </a:p>
          <a:p>
            <a:pPr marL="2286000" marR="0" lvl="2" indent="-660400" algn="l" defTabSz="18288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Tx/>
              <a:buSzPts val="5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Also secured by a test suite executable by any participant</a:t>
            </a:r>
            <a:endParaRPr sz="6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14" name="Google Shape;114;g1f077e325b9_0_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1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Focus Areas (sub-streams?)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6000" dirty="0"/>
              <a:t>Addressing – </a:t>
            </a:r>
            <a:r>
              <a:rPr lang="en-US" sz="6000" dirty="0" err="1"/>
              <a:t>Arunjay</a:t>
            </a:r>
            <a:r>
              <a:rPr lang="en-US" sz="6000" dirty="0"/>
              <a:t> </a:t>
            </a:r>
            <a:r>
              <a:rPr lang="en-US" sz="6000" dirty="0" err="1"/>
              <a:t>Katakam</a:t>
            </a:r>
            <a:r>
              <a:rPr lang="en-US" sz="6000" dirty="0"/>
              <a:t>, UNCDF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6000" dirty="0"/>
              <a:t>Messaging – Michael Richards, </a:t>
            </a:r>
            <a:r>
              <a:rPr lang="en-US" sz="6000" dirty="0" err="1"/>
              <a:t>Infitx</a:t>
            </a:r>
            <a:endParaRPr lang="en-US" sz="6000" dirty="0"/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6000" dirty="0"/>
              <a:t>Settlement – Julie Guetta, </a:t>
            </a:r>
            <a:r>
              <a:rPr lang="en-US" sz="6000" dirty="0" err="1"/>
              <a:t>Partior</a:t>
            </a:r>
            <a:endParaRPr lang="en-US" sz="6000" dirty="0"/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6000" dirty="0"/>
              <a:t>Compliance – Paul Makin, </a:t>
            </a:r>
            <a:r>
              <a:rPr lang="en-US" sz="6000" dirty="0" err="1"/>
              <a:t>Mojaloop</a:t>
            </a:r>
            <a:r>
              <a:rPr lang="en-US" sz="6000" dirty="0"/>
              <a:t> Foundation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endParaRPr lang="en-US" sz="3400" dirty="0"/>
          </a:p>
          <a:p>
            <a:pPr marL="254000" lvl="1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lang="en-US" sz="3400"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2DA80-800A-99A8-A264-DF9934939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82124"/>
            <a:ext cx="21033938" cy="1820444"/>
          </a:xfrm>
        </p:spPr>
        <p:txBody>
          <a:bodyPr/>
          <a:lstStyle/>
          <a:p>
            <a:r>
              <a:rPr lang="en-GB" dirty="0"/>
              <a:t>How might this work?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6F1BC-842B-D56D-E6A6-5F5855DAD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C27CAF-DADB-CF70-EC6F-1DAD8C4E97B3}"/>
              </a:ext>
            </a:extLst>
          </p:cNvPr>
          <p:cNvSpPr/>
          <p:nvPr/>
        </p:nvSpPr>
        <p:spPr>
          <a:xfrm>
            <a:off x="757989" y="3850105"/>
            <a:ext cx="3140242" cy="818147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Sender FI:</a:t>
            </a:r>
          </a:p>
          <a:p>
            <a:pPr algn="ctr"/>
            <a:r>
              <a:rPr lang="en-GB" sz="3200" dirty="0"/>
              <a:t>TIPS/</a:t>
            </a:r>
            <a:r>
              <a:rPr lang="en-GB" sz="3200" dirty="0" err="1"/>
              <a:t>EcoBank</a:t>
            </a:r>
            <a:r>
              <a:rPr lang="en-GB" sz="3200" dirty="0"/>
              <a:t> </a:t>
            </a:r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53756F29-CFA8-4B38-CBEC-42D404FF8AA0}"/>
              </a:ext>
            </a:extLst>
          </p:cNvPr>
          <p:cNvSpPr/>
          <p:nvPr/>
        </p:nvSpPr>
        <p:spPr>
          <a:xfrm>
            <a:off x="6025816" y="7321214"/>
            <a:ext cx="1804736" cy="1239253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ISO 20022:</a:t>
            </a:r>
          </a:p>
          <a:p>
            <a:pPr algn="ctr"/>
            <a:r>
              <a:rPr lang="en-GB" dirty="0"/>
              <a:t>Pacs.008: execute payment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724625-C08A-2802-E978-D579CFD8A091}"/>
              </a:ext>
            </a:extLst>
          </p:cNvPr>
          <p:cNvSpPr/>
          <p:nvPr/>
        </p:nvSpPr>
        <p:spPr>
          <a:xfrm>
            <a:off x="9958137" y="6741694"/>
            <a:ext cx="3140242" cy="2398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CNP</a:t>
            </a:r>
          </a:p>
        </p:txBody>
      </p:sp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776C071D-1ADE-1E9A-1A45-446E611C5E62}"/>
              </a:ext>
            </a:extLst>
          </p:cNvPr>
          <p:cNvSpPr/>
          <p:nvPr/>
        </p:nvSpPr>
        <p:spPr>
          <a:xfrm>
            <a:off x="15225964" y="7321214"/>
            <a:ext cx="1804736" cy="1239253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GSMA:</a:t>
            </a:r>
          </a:p>
          <a:p>
            <a:pPr algn="ctr"/>
            <a:r>
              <a:rPr lang="en-GB" dirty="0"/>
              <a:t>POST /transactions/type/transfer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30342C-EC28-F615-702A-1371CF116824}"/>
              </a:ext>
            </a:extLst>
          </p:cNvPr>
          <p:cNvSpPr/>
          <p:nvPr/>
        </p:nvSpPr>
        <p:spPr>
          <a:xfrm>
            <a:off x="18965779" y="3850105"/>
            <a:ext cx="3140242" cy="818147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Receiver FI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89A536-8929-1815-878B-D5628A7BCDF7}"/>
              </a:ext>
            </a:extLst>
          </p:cNvPr>
          <p:cNvSpPr/>
          <p:nvPr/>
        </p:nvSpPr>
        <p:spPr>
          <a:xfrm>
            <a:off x="9861884" y="9633284"/>
            <a:ext cx="3140242" cy="2398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Public key service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CC53CDC-9882-02AB-7687-F4BF5CEE3C07}"/>
              </a:ext>
            </a:extLst>
          </p:cNvPr>
          <p:cNvSpPr/>
          <p:nvPr/>
        </p:nvSpPr>
        <p:spPr>
          <a:xfrm>
            <a:off x="9252284" y="3850104"/>
            <a:ext cx="4359442" cy="23982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 err="1"/>
              <a:t>Canonicalisation</a:t>
            </a:r>
            <a:r>
              <a:rPr lang="en-GB" sz="4000" dirty="0"/>
              <a:t> service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45938D-052B-12E6-68B5-CA9E2A95838C}"/>
              </a:ext>
            </a:extLst>
          </p:cNvPr>
          <p:cNvSpPr/>
          <p:nvPr/>
        </p:nvSpPr>
        <p:spPr>
          <a:xfrm>
            <a:off x="9017668" y="4427622"/>
            <a:ext cx="469231" cy="12512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sz="1800" dirty="0"/>
              <a:t>ISO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61E393-4EFE-A70B-227B-BC09D107405E}"/>
              </a:ext>
            </a:extLst>
          </p:cNvPr>
          <p:cNvSpPr/>
          <p:nvPr/>
        </p:nvSpPr>
        <p:spPr>
          <a:xfrm>
            <a:off x="13377110" y="4427622"/>
            <a:ext cx="469231" cy="125128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GB" sz="1800" dirty="0"/>
              <a:t>GSMA</a:t>
            </a:r>
          </a:p>
        </p:txBody>
      </p: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E9742447-9A32-38A5-0A38-9084C384F6D9}"/>
              </a:ext>
            </a:extLst>
          </p:cNvPr>
          <p:cNvSpPr/>
          <p:nvPr/>
        </p:nvSpPr>
        <p:spPr>
          <a:xfrm>
            <a:off x="6025816" y="3551319"/>
            <a:ext cx="1804736" cy="1239253"/>
          </a:xfrm>
          <a:prstGeom prst="flowChart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Please canonicalize this ISO 20022:</a:t>
            </a:r>
          </a:p>
          <a:p>
            <a:pPr algn="ctr"/>
            <a:r>
              <a:rPr lang="en-GB" dirty="0"/>
              <a:t>Pacs.008: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AA669819-FC5D-1468-DFD2-9D281AFF4ADC}"/>
              </a:ext>
            </a:extLst>
          </p:cNvPr>
          <p:cNvSpPr/>
          <p:nvPr/>
        </p:nvSpPr>
        <p:spPr>
          <a:xfrm>
            <a:off x="6025816" y="5436266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you go</a:t>
            </a:r>
          </a:p>
        </p:txBody>
      </p:sp>
      <p:sp>
        <p:nvSpPr>
          <p:cNvPr id="19" name="Flowchart: Document 18">
            <a:extLst>
              <a:ext uri="{FF2B5EF4-FFF2-40B4-BE49-F238E27FC236}">
                <a16:creationId xmlns:a16="http://schemas.microsoft.com/office/drawing/2014/main" id="{1071636C-1785-E131-E623-BB6B28914B67}"/>
              </a:ext>
            </a:extLst>
          </p:cNvPr>
          <p:cNvSpPr/>
          <p:nvPr/>
        </p:nvSpPr>
        <p:spPr>
          <a:xfrm>
            <a:off x="15225964" y="3551318"/>
            <a:ext cx="1804736" cy="1239253"/>
          </a:xfrm>
          <a:prstGeom prst="flowChartDocument">
            <a:avLst/>
          </a:prstGeom>
          <a:solidFill>
            <a:srgbClr val="00B05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Please </a:t>
            </a:r>
            <a:r>
              <a:rPr lang="en-GB" dirty="0" err="1"/>
              <a:t>canoncicalise</a:t>
            </a:r>
            <a:r>
              <a:rPr lang="en-GB" dirty="0"/>
              <a:t> this GSMA:</a:t>
            </a:r>
          </a:p>
          <a:p>
            <a:pPr algn="ctr"/>
            <a:r>
              <a:rPr lang="en-GB" dirty="0"/>
              <a:t>message</a:t>
            </a:r>
          </a:p>
        </p:txBody>
      </p:sp>
      <p:sp>
        <p:nvSpPr>
          <p:cNvPr id="21" name="Flowchart: Document 20">
            <a:extLst>
              <a:ext uri="{FF2B5EF4-FFF2-40B4-BE49-F238E27FC236}">
                <a16:creationId xmlns:a16="http://schemas.microsoft.com/office/drawing/2014/main" id="{5BB27351-437A-D7B4-2936-DA945397B942}"/>
              </a:ext>
            </a:extLst>
          </p:cNvPr>
          <p:cNvSpPr/>
          <p:nvPr/>
        </p:nvSpPr>
        <p:spPr>
          <a:xfrm>
            <a:off x="15225917" y="5436265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you go</a:t>
            </a:r>
          </a:p>
        </p:txBody>
      </p:sp>
      <p:sp>
        <p:nvSpPr>
          <p:cNvPr id="22" name="Flowchart: Document 21">
            <a:extLst>
              <a:ext uri="{FF2B5EF4-FFF2-40B4-BE49-F238E27FC236}">
                <a16:creationId xmlns:a16="http://schemas.microsoft.com/office/drawing/2014/main" id="{94776A89-ACCD-11C8-DBB4-20764BD5C972}"/>
              </a:ext>
            </a:extLst>
          </p:cNvPr>
          <p:cNvSpPr/>
          <p:nvPr/>
        </p:nvSpPr>
        <p:spPr>
          <a:xfrm>
            <a:off x="15225917" y="11411952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There you go</a:t>
            </a:r>
          </a:p>
        </p:txBody>
      </p:sp>
      <p:sp>
        <p:nvSpPr>
          <p:cNvPr id="23" name="Flowchart: Document 22">
            <a:extLst>
              <a:ext uri="{FF2B5EF4-FFF2-40B4-BE49-F238E27FC236}">
                <a16:creationId xmlns:a16="http://schemas.microsoft.com/office/drawing/2014/main" id="{EDB7DFB6-5C3B-97B6-D13E-8FE47C843498}"/>
              </a:ext>
            </a:extLst>
          </p:cNvPr>
          <p:cNvSpPr/>
          <p:nvPr/>
        </p:nvSpPr>
        <p:spPr>
          <a:xfrm>
            <a:off x="15225917" y="9527003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Please give me the public key for TIPS/Ecobank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E2E66F21-A27B-C639-922B-D25EC3168C72}"/>
              </a:ext>
            </a:extLst>
          </p:cNvPr>
          <p:cNvCxnSpPr>
            <a:stCxn id="7" idx="0"/>
            <a:endCxn id="17" idx="1"/>
          </p:cNvCxnSpPr>
          <p:nvPr/>
        </p:nvCxnSpPr>
        <p:spPr>
          <a:xfrm rot="16200000" flipH="1">
            <a:off x="4016542" y="2161672"/>
            <a:ext cx="320841" cy="3697706"/>
          </a:xfrm>
          <a:prstGeom prst="bentConnector4">
            <a:avLst>
              <a:gd name="adj1" fmla="val -71250"/>
              <a:gd name="adj2" fmla="val 71231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F3A646A-D9D1-2025-E0CF-DE785BF948FC}"/>
              </a:ext>
            </a:extLst>
          </p:cNvPr>
          <p:cNvCxnSpPr>
            <a:cxnSpLocks/>
            <a:stCxn id="17" idx="3"/>
            <a:endCxn id="15" idx="0"/>
          </p:cNvCxnSpPr>
          <p:nvPr/>
        </p:nvCxnSpPr>
        <p:spPr>
          <a:xfrm>
            <a:off x="7830552" y="4170946"/>
            <a:ext cx="1421732" cy="256676"/>
          </a:xfrm>
          <a:prstGeom prst="bentConnector2">
            <a:avLst/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12D814C-E417-8F77-037C-E2B56DB88C3F}"/>
              </a:ext>
            </a:extLst>
          </p:cNvPr>
          <p:cNvCxnSpPr>
            <a:cxnSpLocks/>
            <a:stCxn id="15" idx="1"/>
            <a:endCxn id="18" idx="3"/>
          </p:cNvCxnSpPr>
          <p:nvPr/>
        </p:nvCxnSpPr>
        <p:spPr>
          <a:xfrm rot="10800000" flipV="1">
            <a:off x="7830552" y="5053263"/>
            <a:ext cx="1187116" cy="100262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D3F17000-8AD5-96F9-14DD-BE876F19AC2F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3994462" y="6055891"/>
            <a:ext cx="2031354" cy="2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968775B-22F9-F30B-CA87-2B5AFB5CC69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898231" y="7940841"/>
            <a:ext cx="2127585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BAD3CA3-7856-F9BF-3A2F-89E7ECBAFD1B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830552" y="7940841"/>
            <a:ext cx="2127585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413CEEE-1A64-E12A-7988-F43DBBFCA844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13098379" y="7940841"/>
            <a:ext cx="2127585" cy="1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77D11E9-2C6B-7CB0-0DD1-96B41B05A81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7030700" y="7940841"/>
            <a:ext cx="1935079" cy="1"/>
          </a:xfrm>
          <a:prstGeom prst="bentConnector3">
            <a:avLst>
              <a:gd name="adj1" fmla="val 50000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1A337FE-6A59-18BC-D100-BDB10CB1189A}"/>
              </a:ext>
            </a:extLst>
          </p:cNvPr>
          <p:cNvCxnSpPr>
            <a:cxnSpLocks/>
            <a:stCxn id="11" idx="0"/>
            <a:endCxn id="19" idx="3"/>
          </p:cNvCxnSpPr>
          <p:nvPr/>
        </p:nvCxnSpPr>
        <p:spPr>
          <a:xfrm rot="16200000" flipH="1" flipV="1">
            <a:off x="18622880" y="2257925"/>
            <a:ext cx="320840" cy="3505200"/>
          </a:xfrm>
          <a:prstGeom prst="bentConnector4">
            <a:avLst>
              <a:gd name="adj1" fmla="val -71250"/>
              <a:gd name="adj2" fmla="val 72397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22585CAD-30BB-738D-F54D-1ED044BDB2FF}"/>
              </a:ext>
            </a:extLst>
          </p:cNvPr>
          <p:cNvCxnSpPr>
            <a:cxnSpLocks/>
            <a:stCxn id="19" idx="1"/>
            <a:endCxn id="16" idx="0"/>
          </p:cNvCxnSpPr>
          <p:nvPr/>
        </p:nvCxnSpPr>
        <p:spPr>
          <a:xfrm rot="10800000" flipV="1">
            <a:off x="13611726" y="4170944"/>
            <a:ext cx="1614238" cy="256677"/>
          </a:xfrm>
          <a:prstGeom prst="bentConnector2">
            <a:avLst/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3308E39-545A-8140-7E4D-E65A98DAEB3A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13846341" y="5053264"/>
            <a:ext cx="1379576" cy="1002628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9BD68C6-15F3-560E-9759-93594981B9E9}"/>
              </a:ext>
            </a:extLst>
          </p:cNvPr>
          <p:cNvCxnSpPr>
            <a:cxnSpLocks/>
          </p:cNvCxnSpPr>
          <p:nvPr/>
        </p:nvCxnSpPr>
        <p:spPr>
          <a:xfrm>
            <a:off x="16840108" y="6049542"/>
            <a:ext cx="2125624" cy="19049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570FB8AE-EE45-CAD6-C790-FAF0CE258A51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17030654" y="10146628"/>
            <a:ext cx="1935079" cy="2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633E7054-C884-F3BA-7F75-3D23186CA494}"/>
              </a:ext>
            </a:extLst>
          </p:cNvPr>
          <p:cNvCxnSpPr>
            <a:cxnSpLocks/>
            <a:stCxn id="23" idx="1"/>
            <a:endCxn id="12" idx="3"/>
          </p:cNvCxnSpPr>
          <p:nvPr/>
        </p:nvCxnSpPr>
        <p:spPr>
          <a:xfrm rot="10800000" flipV="1">
            <a:off x="13002127" y="10146630"/>
            <a:ext cx="2223791" cy="685802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E241806D-D6D4-B21F-73AF-4ABC57CE1D54}"/>
              </a:ext>
            </a:extLst>
          </p:cNvPr>
          <p:cNvCxnSpPr>
            <a:cxnSpLocks/>
            <a:stCxn id="12" idx="2"/>
            <a:endCxn id="22" idx="1"/>
          </p:cNvCxnSpPr>
          <p:nvPr/>
        </p:nvCxnSpPr>
        <p:spPr>
          <a:xfrm rot="16200000" flipH="1">
            <a:off x="13328961" y="10134623"/>
            <a:ext cx="12700" cy="3793912"/>
          </a:xfrm>
          <a:prstGeom prst="bentConnector4">
            <a:avLst>
              <a:gd name="adj1" fmla="val 7342858"/>
              <a:gd name="adj2" fmla="val 70693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7618127-706F-8933-B8EE-73D5BA080710}"/>
              </a:ext>
            </a:extLst>
          </p:cNvPr>
          <p:cNvCxnSpPr>
            <a:cxnSpLocks/>
            <a:stCxn id="22" idx="3"/>
            <a:endCxn id="11" idx="2"/>
          </p:cNvCxnSpPr>
          <p:nvPr/>
        </p:nvCxnSpPr>
        <p:spPr>
          <a:xfrm>
            <a:off x="17030653" y="12031579"/>
            <a:ext cx="3505247" cy="12700"/>
          </a:xfrm>
          <a:prstGeom prst="bentConnector4">
            <a:avLst>
              <a:gd name="adj1" fmla="val 27603"/>
              <a:gd name="adj2" fmla="val 5614283"/>
            </a:avLst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Document 77">
            <a:extLst>
              <a:ext uri="{FF2B5EF4-FFF2-40B4-BE49-F238E27FC236}">
                <a16:creationId xmlns:a16="http://schemas.microsoft.com/office/drawing/2014/main" id="{CF5FB582-BA1A-BE82-9B30-9DCEF78EA862}"/>
              </a:ext>
            </a:extLst>
          </p:cNvPr>
          <p:cNvSpPr/>
          <p:nvPr/>
        </p:nvSpPr>
        <p:spPr>
          <a:xfrm>
            <a:off x="19633532" y="5448964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Canonical message</a:t>
            </a:r>
          </a:p>
        </p:txBody>
      </p:sp>
      <p:sp>
        <p:nvSpPr>
          <p:cNvPr id="79" name="Flowchart: Document 78">
            <a:extLst>
              <a:ext uri="{FF2B5EF4-FFF2-40B4-BE49-F238E27FC236}">
                <a16:creationId xmlns:a16="http://schemas.microsoft.com/office/drawing/2014/main" id="{A25E2C2B-4E0A-1445-D053-1F6319E17284}"/>
              </a:ext>
            </a:extLst>
          </p:cNvPr>
          <p:cNvSpPr/>
          <p:nvPr/>
        </p:nvSpPr>
        <p:spPr>
          <a:xfrm>
            <a:off x="19629068" y="8270514"/>
            <a:ext cx="1804736" cy="1239253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Public key</a:t>
            </a:r>
          </a:p>
        </p:txBody>
      </p:sp>
      <p:sp>
        <p:nvSpPr>
          <p:cNvPr id="80" name="Plus Sign 79">
            <a:extLst>
              <a:ext uri="{FF2B5EF4-FFF2-40B4-BE49-F238E27FC236}">
                <a16:creationId xmlns:a16="http://schemas.microsoft.com/office/drawing/2014/main" id="{0D72FB6D-CAF6-0D4E-0256-1200C06215B2}"/>
              </a:ext>
            </a:extLst>
          </p:cNvPr>
          <p:cNvSpPr/>
          <p:nvPr/>
        </p:nvSpPr>
        <p:spPr>
          <a:xfrm>
            <a:off x="20261085" y="6910948"/>
            <a:ext cx="540703" cy="696686"/>
          </a:xfrm>
          <a:prstGeom prst="mathPl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Equals 80">
            <a:extLst>
              <a:ext uri="{FF2B5EF4-FFF2-40B4-BE49-F238E27FC236}">
                <a16:creationId xmlns:a16="http://schemas.microsoft.com/office/drawing/2014/main" id="{18F32257-8DD8-F605-A6BC-CB43B90DD053}"/>
              </a:ext>
            </a:extLst>
          </p:cNvPr>
          <p:cNvSpPr/>
          <p:nvPr/>
        </p:nvSpPr>
        <p:spPr>
          <a:xfrm>
            <a:off x="19967000" y="9610220"/>
            <a:ext cx="1093229" cy="685803"/>
          </a:xfrm>
          <a:prstGeom prst="mathEqual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5" name="Flowchart: Predefined Process 84">
            <a:extLst>
              <a:ext uri="{FF2B5EF4-FFF2-40B4-BE49-F238E27FC236}">
                <a16:creationId xmlns:a16="http://schemas.microsoft.com/office/drawing/2014/main" id="{B964325E-2B4B-23C7-F66E-5ADD79BD25A5}"/>
              </a:ext>
            </a:extLst>
          </p:cNvPr>
          <p:cNvSpPr/>
          <p:nvPr/>
        </p:nvSpPr>
        <p:spPr>
          <a:xfrm>
            <a:off x="19276893" y="10746204"/>
            <a:ext cx="2473442" cy="952167"/>
          </a:xfrm>
          <a:prstGeom prst="flowChartPredefined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Cross-system non-</a:t>
            </a:r>
            <a:r>
              <a:rPr lang="en-GB" sz="1600" dirty="0" err="1"/>
              <a:t>repudiability</a:t>
            </a:r>
            <a:r>
              <a:rPr lang="en-GB" sz="1600" dirty="0"/>
              <a:t> check</a:t>
            </a:r>
          </a:p>
        </p:txBody>
      </p:sp>
    </p:spTree>
    <p:extLst>
      <p:ext uri="{BB962C8B-B14F-4D97-AF65-F5344CB8AC3E}">
        <p14:creationId xmlns:p14="http://schemas.microsoft.com/office/powerpoint/2010/main" val="159299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78" grpId="0" animBg="1"/>
      <p:bldP spid="79" grpId="0" animBg="1"/>
      <p:bldP spid="80" grpId="0" animBg="1"/>
      <p:bldP spid="81" grpId="0" animBg="1"/>
      <p:bldP spid="8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4678293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dirty="0"/>
              <a:t>Settlement Challenges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Name</a:t>
            </a:r>
            <a:endParaRPr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8407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Problem Statement</a:t>
            </a:r>
            <a:endParaRPr dirty="0"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Cross-border payments are still too costly, not transparently enough, too slow and with too limited access, resulting to high fees for the consumers and often lack of customer protection</a:t>
            </a:r>
          </a:p>
          <a:p>
            <a:pPr marL="711200" lvl="2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lang="en-US" sz="3400" dirty="0"/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Actually the cost of processing cross-border payments is quite high, hence generally the high fees charged being charged to the customers</a:t>
            </a:r>
          </a:p>
          <a:p>
            <a:pPr lvl="2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3400" dirty="0"/>
              <a:t>The banks need to maintain relationships with other banks</a:t>
            </a:r>
          </a:p>
          <a:p>
            <a:pPr lvl="2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3400" dirty="0"/>
              <a:t>The banks need to have access to liquidity to settle transactions, which can be very tricky particularly for illiquid currencies</a:t>
            </a:r>
          </a:p>
          <a:p>
            <a:pPr lvl="2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3400" dirty="0"/>
              <a:t>The banks need to protect themselves against settlement risk</a:t>
            </a:r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30833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077e325b9_0_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if we do nothing</a:t>
            </a:r>
            <a:endParaRPr/>
          </a:p>
        </p:txBody>
      </p:sp>
      <p:sp>
        <p:nvSpPr>
          <p:cNvPr id="106" name="Google Shape;106;g1f077e325b9_0_0"/>
          <p:cNvSpPr txBox="1">
            <a:spLocks noGrp="1"/>
          </p:cNvSpPr>
          <p:nvPr>
            <p:ph type="body" idx="1"/>
          </p:nvPr>
        </p:nvSpPr>
        <p:spPr>
          <a:xfrm>
            <a:off x="1676543" y="2949501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 dirty="0"/>
              <a:t>If we don’t change how transactions are settled: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endParaRPr lang="en-US" sz="5000" b="1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5000" b="1" dirty="0"/>
              <a:t>Consequence 1: Break on the G20 quantitative KPIs published (Probably: High/Impact: High)</a:t>
            </a:r>
          </a:p>
          <a:p>
            <a:pPr marL="685800" indent="-6858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5000" dirty="0"/>
              <a:t>With the extracting methodology leveraged by banks to settle cross-border payments, it will be a real challenge for banks to limit the cost of cross-border payments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lang="en-US" sz="5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sz="5000" b="1" dirty="0"/>
              <a:t>Consequence 2: Potential increase of fragmentation (Probably: High/Impact: High)</a:t>
            </a:r>
          </a:p>
          <a:p>
            <a:pPr marL="685800" indent="-6858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5000" dirty="0"/>
              <a:t>To achieve the G20 quantitative KPIs, banks may only focus on commercially viable corridors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lang="en-US" sz="5000" b="1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sz="5000" b="1" dirty="0"/>
              <a:t>Consequence 3: Increased systemic risks as usage of alternative rails, and particularly non-sovereign currencies ramp up</a:t>
            </a:r>
            <a:r>
              <a:rPr lang="en-US" sz="5000" dirty="0"/>
              <a:t> </a:t>
            </a:r>
            <a:r>
              <a:rPr lang="en-US" sz="5000" b="1" dirty="0"/>
              <a:t>(Probably: High/Impact: High)</a:t>
            </a:r>
            <a:endParaRPr lang="en-US" sz="5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US" sz="5000" dirty="0"/>
              <a:t>Example: crypto rails which are less regulated with: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 dirty="0"/>
              <a:t>Increase financial stability </a:t>
            </a:r>
            <a:r>
              <a:rPr lang="en-SG" sz="5000" dirty="0"/>
              <a:t>risk as providers are less regulated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SG" sz="5000" dirty="0"/>
              <a:t>Increase risks for the customers who seriously lack customer protection when they use these rails.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endParaRPr lang="en-SG" sz="5000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r>
              <a:rPr lang="en-SG" sz="5000" dirty="0"/>
              <a:t>Now that the revised FSB roadmap has been re-focused on policy alignment and interoperability</a:t>
            </a:r>
            <a:r>
              <a:rPr lang="en-SG" sz="5000"/>
              <a:t>, itis </a:t>
            </a:r>
            <a:r>
              <a:rPr lang="en-SG" sz="5000" dirty="0"/>
              <a:t>all the more so critical for us to tackle the settlement challenges.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07" name="Google Shape;107;g1f077e325b9_0_0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77e325b9_0_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dirty="0"/>
              <a:t>What approach are we recommending</a:t>
            </a:r>
            <a:endParaRPr dirty="0"/>
          </a:p>
        </p:txBody>
      </p:sp>
      <p:sp>
        <p:nvSpPr>
          <p:cNvPr id="113" name="Google Shape;113;g1f077e325b9_0_6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SG" sz="5000" dirty="0"/>
              <a:t>Understand how settlement can be done differently across different jurisdictions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SG" sz="4200" dirty="0"/>
              <a:t>Option 1: Working on reginal CBDC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SG" sz="4200" dirty="0"/>
              <a:t>Option 2: Integrating a settlement layer within Mojaloop and test a regional settlement with a pre-funded scheme, leveraging e-payments rails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SG" sz="4200" dirty="0"/>
              <a:t>Option 3: Accelerate integration with regional projects that include a settlement layer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SG" sz="4200" dirty="0"/>
              <a:t>Option 4: Investigate how Mojaloop can be used as a bridge between omnibus accounts</a:t>
            </a:r>
            <a:endParaRPr sz="42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endParaRPr lang="en-US" sz="50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 dirty="0"/>
              <a:t>Hypotheses we would like to prove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Settlement can be done with fewer intermediaries so that the cost and risks are reduced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US" sz="4200" dirty="0"/>
              <a:t>Settlement can be done </a:t>
            </a:r>
            <a:r>
              <a:rPr lang="en-SG" sz="4200" dirty="0"/>
              <a:t>with limited involvement of a settlement bank</a:t>
            </a:r>
          </a:p>
          <a:p>
            <a:pPr marL="254000" lvl="1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lang="en-SG" sz="4200" dirty="0"/>
          </a:p>
          <a:p>
            <a:pPr marL="254000" lvl="1" indent="0">
              <a:lnSpc>
                <a:spcPct val="115000"/>
              </a:lnSpc>
              <a:spcBef>
                <a:spcPts val="0"/>
              </a:spcBef>
              <a:buSzPts val="5000"/>
              <a:buNone/>
            </a:pPr>
            <a:endParaRPr sz="42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14" name="Google Shape;114;g1f077e325b9_0_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dirty="0"/>
              <a:t>Cross Border Strategy</a:t>
            </a:r>
            <a:endParaRPr dirty="0"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/>
              <a:t>The Challenges of Compliance</a:t>
            </a:r>
            <a:endParaRPr dirty="0"/>
          </a:p>
        </p:txBody>
      </p:sp>
      <p:sp>
        <p:nvSpPr>
          <p:cNvPr id="93" name="Google Shape;93;p1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Cross Border Transactions are the most challenging in terms of regulatory compliance; technically, it’s easy(</a:t>
            </a:r>
            <a:r>
              <a:rPr lang="en-GB" sz="5000" dirty="0" err="1"/>
              <a:t>ish</a:t>
            </a:r>
            <a:r>
              <a:rPr lang="en-GB" sz="5000" dirty="0"/>
              <a:t>), if you can get over the question of trust, but regulatory challenges have killed many nascent services</a:t>
            </a:r>
            <a:endParaRPr sz="50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The FATF Recommendations provide a framework, focussed on AML, CFT, CPF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With derived recommendations around CDD, transaction monitoring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Banks have over-reacted to FATF; FATF have rowed back, but too late, and anyway those multi-billion $ fines confirm the banks’ suspicions</a:t>
            </a: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00" name="Google Shape;100;p2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f077e325b9_0_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if we do nothing</a:t>
            </a:r>
            <a:endParaRPr/>
          </a:p>
        </p:txBody>
      </p:sp>
      <p:sp>
        <p:nvSpPr>
          <p:cNvPr id="106" name="Google Shape;106;g1f077e325b9_0_0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Recent recommendations to “ease” international finance do nothing for the world’s underserved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“Trust” is between regulators, who “vouch for” their regulated entities – the banks</a:t>
            </a:r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Mobile wallets, MFIs are on the outside; (sometimes) supported, but at a price</a:t>
            </a: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07" name="Google Shape;107;g1f077e325b9_0_0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77e325b9_0_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approach are we recommending</a:t>
            </a:r>
            <a:endParaRPr/>
          </a:p>
        </p:txBody>
      </p:sp>
      <p:sp>
        <p:nvSpPr>
          <p:cNvPr id="113" name="Google Shape;113;g1f077e325b9_0_6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Develop a trust framework that extends to NBFIs</a:t>
            </a:r>
          </a:p>
          <a:p>
            <a:pPr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5000" dirty="0"/>
              <a:t>Mojaloop can already manage this from the technical, transactional perspective, but needs to be extended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Carry evidence of CDD compliance with/derived from the transaction</a:t>
            </a:r>
          </a:p>
          <a:p>
            <a:pPr lvl="1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4200" dirty="0"/>
              <a:t>To include evidence that the NBFI is itself compliant</a:t>
            </a:r>
          </a:p>
          <a:p>
            <a:pPr lvl="2" indent="-660400">
              <a:lnSpc>
                <a:spcPct val="115000"/>
              </a:lnSpc>
              <a:spcBef>
                <a:spcPts val="0"/>
              </a:spcBef>
              <a:buSzPts val="5000"/>
            </a:pPr>
            <a:r>
              <a:rPr lang="en-GB" sz="3400" dirty="0"/>
              <a:t>Compliance goes way, way beyond mere CDD compliance; need to develop an understanding of this in the NBFI community, and the financial community needs to provide them with the tools to </a:t>
            </a:r>
            <a:r>
              <a:rPr lang="en-GB" sz="3400"/>
              <a:t>demonstrate they comply</a:t>
            </a:r>
            <a:endParaRPr sz="3400" dirty="0"/>
          </a:p>
          <a:p>
            <a:pPr marL="457200" lvl="0" indent="-660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GB" sz="5000" dirty="0"/>
              <a:t>Work with regulatory authorities to validate this approach</a:t>
            </a:r>
            <a:endParaRPr sz="5000"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114" name="Google Shape;114;g1f077e325b9_0_6"/>
          <p:cNvSpPr txBox="1">
            <a:spLocks noGrp="1"/>
          </p:cNvSpPr>
          <p:nvPr>
            <p:ph type="sldNum" idx="12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2">
            <a:extLst>
              <a:ext uri="{FF2B5EF4-FFF2-40B4-BE49-F238E27FC236}">
                <a16:creationId xmlns:a16="http://schemas.microsoft.com/office/drawing/2014/main" id="{E195A481-4D2A-A741-BB46-F7BFA69D3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7" y="4352927"/>
            <a:ext cx="24384000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02F5D0-AFE2-6744-A846-824078CC156A}"/>
              </a:ext>
            </a:extLst>
          </p:cNvPr>
          <p:cNvSpPr txBox="1"/>
          <p:nvPr/>
        </p:nvSpPr>
        <p:spPr>
          <a:xfrm>
            <a:off x="2781299" y="5642282"/>
            <a:ext cx="18824576" cy="21852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5600" spc="-110" dirty="0">
                <a:solidFill>
                  <a:srgbClr val="000760"/>
                </a:solidFill>
                <a:latin typeface="Museo Sans 300" panose="02000000000000000000" pitchFamily="2" charset="77"/>
                <a:cs typeface="Arial" panose="020B0604020202020204" pitchFamily="34" charset="0"/>
              </a:rPr>
              <a:t>ACCOUNT ADDRESSING USING PROXIES</a:t>
            </a:r>
          </a:p>
          <a:p>
            <a:pPr>
              <a:defRPr/>
            </a:pPr>
            <a:endParaRPr lang="en-US" sz="4000" spc="-110" dirty="0">
              <a:solidFill>
                <a:srgbClr val="000760"/>
              </a:solidFill>
              <a:latin typeface="Museo Sans 300" panose="02000000000000000000" pitchFamily="2" charset="77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4000" spc="-110" dirty="0">
                <a:solidFill>
                  <a:srgbClr val="000760"/>
                </a:solidFill>
                <a:latin typeface="Museo Sans 300" panose="02000000000000000000" pitchFamily="2" charset="77"/>
                <a:cs typeface="Arial" panose="020B0604020202020204" pitchFamily="34" charset="0"/>
              </a:rPr>
              <a:t>9 MARCH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0FE89-72E3-5F90-9BBC-AA5C46936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787" y="651097"/>
            <a:ext cx="7834264" cy="2238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5C95754-9086-1940-8106-A7F479CA0749}"/>
              </a:ext>
            </a:extLst>
          </p:cNvPr>
          <p:cNvGrpSpPr/>
          <p:nvPr/>
        </p:nvGrpSpPr>
        <p:grpSpPr>
          <a:xfrm>
            <a:off x="3148586" y="3829516"/>
            <a:ext cx="18090006" cy="6024016"/>
            <a:chOff x="1573499" y="1914758"/>
            <a:chExt cx="9045003" cy="30120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76563A-2953-C64A-BA36-8BF2682D3452}"/>
                </a:ext>
              </a:extLst>
            </p:cNvPr>
            <p:cNvSpPr/>
            <p:nvPr/>
          </p:nvSpPr>
          <p:spPr>
            <a:xfrm>
              <a:off x="3063834" y="1931234"/>
              <a:ext cx="7554668" cy="2979056"/>
            </a:xfrm>
            <a:prstGeom prst="rect">
              <a:avLst/>
            </a:prstGeom>
            <a:noFill/>
            <a:ln>
              <a:solidFill>
                <a:srgbClr val="4E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7F38E5-81FD-2A4A-AD54-D71D1046B69E}"/>
                </a:ext>
              </a:extLst>
            </p:cNvPr>
            <p:cNvSpPr/>
            <p:nvPr/>
          </p:nvSpPr>
          <p:spPr>
            <a:xfrm>
              <a:off x="2408139" y="1914758"/>
              <a:ext cx="667570" cy="2995532"/>
            </a:xfrm>
            <a:prstGeom prst="rect">
              <a:avLst/>
            </a:prstGeom>
            <a:solidFill>
              <a:srgbClr val="000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E831-1162-3E42-A50D-7BC8D09E453F}"/>
                </a:ext>
              </a:extLst>
            </p:cNvPr>
            <p:cNvSpPr/>
            <p:nvPr/>
          </p:nvSpPr>
          <p:spPr>
            <a:xfrm>
              <a:off x="5362099" y="2551837"/>
              <a:ext cx="4800792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200">
                  <a:solidFill>
                    <a:srgbClr val="4EC2E0"/>
                  </a:solidFill>
                  <a:latin typeface="Museo Sans 300" panose="02000000000000000000" pitchFamily="2" charset="77"/>
                </a:rPr>
                <a:t>Why can’t we send money the same way as we send an email?</a:t>
              </a:r>
              <a:endParaRPr lang="en-IN" sz="7200">
                <a:solidFill>
                  <a:srgbClr val="4EC2E0"/>
                </a:solidFill>
                <a:latin typeface="Museo Sans 300" panose="02000000000000000000" pitchFamily="2" charset="7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286109-B83B-6640-9A48-C88BE7CFC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3499" y="1931234"/>
              <a:ext cx="2930414" cy="2995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829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17EECB-6F5F-4E2C-B58E-75A5AF62CE00}"/>
              </a:ext>
            </a:extLst>
          </p:cNvPr>
          <p:cNvGrpSpPr/>
          <p:nvPr/>
        </p:nvGrpSpPr>
        <p:grpSpPr>
          <a:xfrm>
            <a:off x="5086076" y="2997298"/>
            <a:ext cx="16915514" cy="6740308"/>
            <a:chOff x="2280384" y="1904167"/>
            <a:chExt cx="8457757" cy="337015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E831-1162-3E42-A50D-7BC8D09E453F}"/>
                </a:ext>
              </a:extLst>
            </p:cNvPr>
            <p:cNvSpPr/>
            <p:nvPr/>
          </p:nvSpPr>
          <p:spPr>
            <a:xfrm>
              <a:off x="5353149" y="1904167"/>
              <a:ext cx="5384992" cy="3370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200">
                  <a:solidFill>
                    <a:srgbClr val="4EC2E0"/>
                  </a:solidFill>
                  <a:latin typeface="Museo Sans 300" panose="02000000000000000000" pitchFamily="2" charset="77"/>
                </a:rPr>
                <a:t>Imagine if each email you sent had a different pricing structure to it depending on who you were writing to, and that costs go higher the poorer your recipient is.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4B0E915-91E1-A54D-AA5E-86896EEB3D09}"/>
                </a:ext>
              </a:extLst>
            </p:cNvPr>
            <p:cNvSpPr/>
            <p:nvPr/>
          </p:nvSpPr>
          <p:spPr>
            <a:xfrm>
              <a:off x="2280384" y="3324602"/>
              <a:ext cx="1129449" cy="1129449"/>
            </a:xfrm>
            <a:prstGeom prst="ellipse">
              <a:avLst/>
            </a:prstGeom>
            <a:solidFill>
              <a:srgbClr val="0007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A36887-D73E-4609-A87B-42C2DE64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986" y="4233950"/>
            <a:ext cx="5323074" cy="52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17EECB-6F5F-4E2C-B58E-75A5AF62CE00}"/>
              </a:ext>
            </a:extLst>
          </p:cNvPr>
          <p:cNvGrpSpPr/>
          <p:nvPr/>
        </p:nvGrpSpPr>
        <p:grpSpPr>
          <a:xfrm>
            <a:off x="3720623" y="4199839"/>
            <a:ext cx="17881168" cy="5316324"/>
            <a:chOff x="1597658" y="2505437"/>
            <a:chExt cx="8940584" cy="26581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7FE831-1162-3E42-A50D-7BC8D09E453F}"/>
                </a:ext>
              </a:extLst>
            </p:cNvPr>
            <p:cNvSpPr/>
            <p:nvPr/>
          </p:nvSpPr>
          <p:spPr>
            <a:xfrm>
              <a:off x="5737450" y="2680356"/>
              <a:ext cx="4800792" cy="22621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200">
                  <a:solidFill>
                    <a:srgbClr val="4EC2E0"/>
                  </a:solidFill>
                  <a:latin typeface="Museo Sans 300" panose="02000000000000000000" pitchFamily="2" charset="77"/>
                </a:rPr>
                <a:t>Send money to anyone, anywhere just like you can call, message or email</a:t>
              </a:r>
              <a:endParaRPr lang="en-IN" sz="7200">
                <a:solidFill>
                  <a:srgbClr val="4EC2E0"/>
                </a:solidFill>
                <a:latin typeface="Museo Sans 300" panose="02000000000000000000" pitchFamily="2" charset="77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489FD94-C8FC-2E4D-A362-B08DC2521C6F}"/>
                </a:ext>
              </a:extLst>
            </p:cNvPr>
            <p:cNvGrpSpPr/>
            <p:nvPr/>
          </p:nvGrpSpPr>
          <p:grpSpPr>
            <a:xfrm>
              <a:off x="1597658" y="2505437"/>
              <a:ext cx="2868016" cy="2658162"/>
              <a:chOff x="6361044" y="3039341"/>
              <a:chExt cx="1914504" cy="1774419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663981E-AB35-7B4B-AD22-0FE1E5686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61044" y="3039341"/>
                <a:ext cx="1914504" cy="1774419"/>
              </a:xfrm>
              <a:prstGeom prst="rect">
                <a:avLst/>
              </a:prstGeom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6055FA8-B166-1640-A5B4-148AFC0D82C2}"/>
                  </a:ext>
                </a:extLst>
              </p:cNvPr>
              <p:cNvGrpSpPr/>
              <p:nvPr/>
            </p:nvGrpSpPr>
            <p:grpSpPr>
              <a:xfrm>
                <a:off x="6816788" y="3586163"/>
                <a:ext cx="753948" cy="753948"/>
                <a:chOff x="6005886" y="3235569"/>
                <a:chExt cx="525194" cy="525194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04B0E915-91E1-A54D-AA5E-86896EEB3D09}"/>
                    </a:ext>
                  </a:extLst>
                </p:cNvPr>
                <p:cNvSpPr/>
                <p:nvPr/>
              </p:nvSpPr>
              <p:spPr>
                <a:xfrm>
                  <a:off x="6005886" y="3235569"/>
                  <a:ext cx="525194" cy="525194"/>
                </a:xfrm>
                <a:prstGeom prst="ellipse">
                  <a:avLst/>
                </a:prstGeom>
                <a:solidFill>
                  <a:srgbClr val="0007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800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7394DF0C-97E0-4048-9ECA-F8D4D1D76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90161" y="3326531"/>
                  <a:ext cx="356645" cy="343271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57755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543DAB0F-C392-0142-8AE4-0249EB47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587" y="720000"/>
            <a:ext cx="21872576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91440" rIns="182880" bIns="9144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en-US" sz="5600" dirty="0">
                <a:solidFill>
                  <a:srgbClr val="002060"/>
                </a:solidFill>
                <a:latin typeface="Museo Sans 300"/>
              </a:rPr>
              <a:t>WHAT IF WE DO NOTHING (need a better title)</a:t>
            </a:r>
            <a:endParaRPr lang="en-US" altLang="en-US" sz="5600" dirty="0">
              <a:solidFill>
                <a:srgbClr val="002060"/>
              </a:solidFill>
              <a:latin typeface="Museo Sans 300" panose="02000000000000000000" pitchFamily="2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C17054-661C-4F72-A685-A2EE6263A597}"/>
              </a:ext>
            </a:extLst>
          </p:cNvPr>
          <p:cNvSpPr/>
          <p:nvPr/>
        </p:nvSpPr>
        <p:spPr>
          <a:xfrm>
            <a:off x="3629191" y="4946697"/>
            <a:ext cx="17128792" cy="1644226"/>
          </a:xfrm>
          <a:prstGeom prst="rect">
            <a:avLst/>
          </a:prstGeom>
          <a:solidFill>
            <a:srgbClr val="020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585587-3DF0-4B63-936A-B8CB4B470AEC}"/>
              </a:ext>
            </a:extLst>
          </p:cNvPr>
          <p:cNvSpPr/>
          <p:nvPr/>
        </p:nvSpPr>
        <p:spPr>
          <a:xfrm>
            <a:off x="3853195" y="8090475"/>
            <a:ext cx="17128792" cy="1098242"/>
          </a:xfrm>
          <a:prstGeom prst="rect">
            <a:avLst/>
          </a:prstGeom>
          <a:solidFill>
            <a:srgbClr val="020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357B1D-99DC-42AB-B3FA-D43BFD6B91F3}"/>
              </a:ext>
            </a:extLst>
          </p:cNvPr>
          <p:cNvSpPr/>
          <p:nvPr/>
        </p:nvSpPr>
        <p:spPr>
          <a:xfrm>
            <a:off x="3405187" y="10463275"/>
            <a:ext cx="17128792" cy="1644226"/>
          </a:xfrm>
          <a:prstGeom prst="rect">
            <a:avLst/>
          </a:prstGeom>
          <a:solidFill>
            <a:srgbClr val="020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6677DD-4B60-4948-AE93-41958C0F1B26}"/>
              </a:ext>
            </a:extLst>
          </p:cNvPr>
          <p:cNvSpPr txBox="1"/>
          <p:nvPr/>
        </p:nvSpPr>
        <p:spPr>
          <a:xfrm>
            <a:off x="2199739" y="5941776"/>
            <a:ext cx="95114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G20 Roadmap for Enhancing Cross-border Payments, building block 16: Establish unique identifiers with proxy registries deprioritized in February 2023</a:t>
            </a:r>
          </a:p>
          <a:p>
            <a:pPr>
              <a:buClr>
                <a:srgbClr val="4CC2E1"/>
              </a:buClr>
            </a:pPr>
            <a:endParaRPr lang="en-US" sz="2800" dirty="0">
              <a:solidFill>
                <a:schemeClr val="bg1"/>
              </a:solidFill>
              <a:latin typeface="Museo Sans 300" panose="02000000000000000000"/>
            </a:endParaRPr>
          </a:p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Private sector pursuing disparate efforts, but not interoperable</a:t>
            </a:r>
          </a:p>
          <a:p>
            <a:pPr>
              <a:buClr>
                <a:srgbClr val="4CC2E1"/>
              </a:buClr>
            </a:pPr>
            <a:endParaRPr lang="en-US" sz="2800" dirty="0">
              <a:solidFill>
                <a:schemeClr val="bg1"/>
              </a:solidFill>
              <a:latin typeface="Museo Sans 300" panose="02000000000000000000"/>
            </a:endParaRPr>
          </a:p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No bank-centric solution on the horizon</a:t>
            </a:r>
            <a:endParaRPr lang="en-IN" sz="2800" dirty="0">
              <a:solidFill>
                <a:schemeClr val="bg1"/>
              </a:solidFill>
              <a:latin typeface="Museo Sans 300" panose="0200000000000000000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515C7F-5178-43FB-BF33-2F852C1B0647}"/>
              </a:ext>
            </a:extLst>
          </p:cNvPr>
          <p:cNvSpPr/>
          <p:nvPr/>
        </p:nvSpPr>
        <p:spPr>
          <a:xfrm>
            <a:off x="7399136" y="9627217"/>
            <a:ext cx="6798286" cy="480090"/>
          </a:xfrm>
          <a:prstGeom prst="rect">
            <a:avLst/>
          </a:prstGeom>
          <a:solidFill>
            <a:srgbClr val="020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8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0B40E-DEC5-45CE-A44D-B19C595BC90B}"/>
              </a:ext>
            </a:extLst>
          </p:cNvPr>
          <p:cNvSpPr txBox="1"/>
          <p:nvPr/>
        </p:nvSpPr>
        <p:spPr>
          <a:xfrm>
            <a:off x="12903644" y="4528948"/>
            <a:ext cx="450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CC2E1"/>
                </a:solidFill>
                <a:latin typeface="Museo Sans 300" panose="02000000000000000000"/>
              </a:rPr>
              <a:t>IMPACT OF DOING NOTHING</a:t>
            </a:r>
            <a:endParaRPr lang="en-IN" sz="2800" b="1" dirty="0">
              <a:solidFill>
                <a:srgbClr val="4CC2E1"/>
              </a:solidFill>
              <a:latin typeface="Museo Sans 300" panose="0200000000000000000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58AEDE-B44E-9EDE-1DE8-76ACBB12EF41}"/>
              </a:ext>
            </a:extLst>
          </p:cNvPr>
          <p:cNvSpPr txBox="1"/>
          <p:nvPr/>
        </p:nvSpPr>
        <p:spPr>
          <a:xfrm>
            <a:off x="12676015" y="5941777"/>
            <a:ext cx="951142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Adoption of digital payments remains a challenge, especially for inclusion</a:t>
            </a:r>
          </a:p>
          <a:p>
            <a:pPr>
              <a:buClr>
                <a:srgbClr val="4CC2E1"/>
              </a:buClr>
            </a:pPr>
            <a:endParaRPr lang="en-US" sz="2800" dirty="0">
              <a:solidFill>
                <a:schemeClr val="bg1"/>
              </a:solidFill>
              <a:latin typeface="Museo Sans 300" panose="02000000000000000000"/>
            </a:endParaRPr>
          </a:p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Transferring funds remains cumbersome and difficult</a:t>
            </a:r>
          </a:p>
          <a:p>
            <a:pPr>
              <a:buClr>
                <a:srgbClr val="4CC2E1"/>
              </a:buClr>
            </a:pPr>
            <a:endParaRPr lang="en-US" sz="2800" dirty="0">
              <a:solidFill>
                <a:schemeClr val="bg1"/>
              </a:solidFill>
              <a:latin typeface="Museo Sans 300" panose="02000000000000000000"/>
            </a:endParaRPr>
          </a:p>
          <a:p>
            <a:pPr marL="571500" indent="-571500"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Museo Sans 300" panose="02000000000000000000"/>
              </a:rPr>
              <a:t>Women are impacted more than men*</a:t>
            </a:r>
            <a:endParaRPr lang="en-IN" sz="2800" dirty="0">
              <a:solidFill>
                <a:schemeClr val="bg1"/>
              </a:solidFill>
              <a:latin typeface="Museo Sans 300" panose="0200000000000000000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937F7-F5C6-D7B1-6F8B-25116CE1E53A}"/>
              </a:ext>
            </a:extLst>
          </p:cNvPr>
          <p:cNvSpPr txBox="1"/>
          <p:nvPr/>
        </p:nvSpPr>
        <p:spPr>
          <a:xfrm>
            <a:off x="2414403" y="4528948"/>
            <a:ext cx="4692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4CC2E1"/>
                </a:solidFill>
                <a:latin typeface="Museo Sans 300" panose="02000000000000000000"/>
              </a:rPr>
              <a:t>CURRENT INDUSTRY EFFORTS:</a:t>
            </a:r>
            <a:endParaRPr lang="en-IN" sz="2800" b="1" dirty="0">
              <a:solidFill>
                <a:srgbClr val="4CC2E1"/>
              </a:solidFill>
              <a:latin typeface="Museo Sans 300" panose="0200000000000000000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0E6B23-1C46-12DF-B5B1-7CF94B7E3506}"/>
              </a:ext>
            </a:extLst>
          </p:cNvPr>
          <p:cNvSpPr txBox="1"/>
          <p:nvPr/>
        </p:nvSpPr>
        <p:spPr>
          <a:xfrm>
            <a:off x="12903643" y="12566349"/>
            <a:ext cx="1113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Museo Sans 300" panose="02000000000000000000"/>
              </a:rPr>
              <a:t>Study: </a:t>
            </a:r>
            <a:r>
              <a:rPr lang="en-US" sz="2400" dirty="0">
                <a:solidFill>
                  <a:schemeClr val="bg1"/>
                </a:solidFill>
                <a:latin typeface="Museo Sans 300" panose="02000000000000000000"/>
              </a:rPr>
              <a:t>Moving beyond access to design: the relevance of the Level One Principles for the gender DFS gap</a:t>
            </a:r>
            <a:endParaRPr lang="en-GB" sz="2400" dirty="0">
              <a:solidFill>
                <a:schemeClr val="bg1"/>
              </a:solidFill>
              <a:latin typeface="Museo Sans 300" panose="02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83954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>
            <a:extLst>
              <a:ext uri="{FF2B5EF4-FFF2-40B4-BE49-F238E27FC236}">
                <a16:creationId xmlns:a16="http://schemas.microsoft.com/office/drawing/2014/main" id="{543DAB0F-C392-0142-8AE4-0249EB47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587" y="720000"/>
            <a:ext cx="21872576" cy="96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880" tIns="91440" rIns="182880" bIns="9144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altLang="en-US" sz="5600">
                <a:solidFill>
                  <a:srgbClr val="002060"/>
                </a:solidFill>
                <a:latin typeface="Museo Sans 300"/>
              </a:rPr>
              <a:t>ACCOUNT ADDRESSING</a:t>
            </a:r>
            <a:endParaRPr lang="en-US" altLang="en-US" sz="5600">
              <a:solidFill>
                <a:srgbClr val="002060"/>
              </a:solidFill>
              <a:latin typeface="Museo Sans 300" panose="02000000000000000000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843B3D-56BC-4443-8CCA-22A8EBEEC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27" y="4710468"/>
            <a:ext cx="4097800" cy="46645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41D987-8DC1-4EAF-A33E-C7B39F351662}"/>
              </a:ext>
            </a:extLst>
          </p:cNvPr>
          <p:cNvSpPr/>
          <p:nvPr/>
        </p:nvSpPr>
        <p:spPr>
          <a:xfrm>
            <a:off x="3952106" y="4063674"/>
            <a:ext cx="5177642" cy="7571304"/>
          </a:xfrm>
          <a:prstGeom prst="rect">
            <a:avLst/>
          </a:prstGeom>
          <a:noFill/>
          <a:ln>
            <a:solidFill>
              <a:srgbClr val="4EC2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7E51B-175B-4CC7-B631-5BBF23755E89}"/>
              </a:ext>
            </a:extLst>
          </p:cNvPr>
          <p:cNvSpPr/>
          <p:nvPr/>
        </p:nvSpPr>
        <p:spPr>
          <a:xfrm>
            <a:off x="10838772" y="5387112"/>
            <a:ext cx="11791906" cy="4924425"/>
          </a:xfrm>
          <a:prstGeom prst="rect">
            <a:avLst/>
          </a:prstGeom>
        </p:spPr>
        <p:txBody>
          <a:bodyPr wrap="square" lIns="182880" tIns="91440" rIns="182880" bIns="91440" anchor="t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Museo Sans 300"/>
              </a:rPr>
              <a:t>The directory of Proxy directories will: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000" dirty="0">
              <a:solidFill>
                <a:schemeClr val="bg1"/>
              </a:solidFill>
              <a:latin typeface="Museo Sans 300"/>
            </a:endParaRPr>
          </a:p>
          <a:p>
            <a:pPr marL="1143000" indent="-1143000">
              <a:spcAft>
                <a:spcPts val="3600"/>
              </a:spcAft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Museo Sans 300"/>
              </a:rPr>
              <a:t>Connect participating Proxy directories</a:t>
            </a:r>
          </a:p>
          <a:p>
            <a:pPr marL="1143000" indent="-1143000">
              <a:spcAft>
                <a:spcPts val="3600"/>
              </a:spcAft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Museo Sans 300"/>
              </a:rPr>
              <a:t>Return validation of Proxy and the Legal Entity Identifier of recipients PSP</a:t>
            </a:r>
          </a:p>
          <a:p>
            <a:pPr marL="1143000" indent="-1143000">
              <a:spcAft>
                <a:spcPts val="3600"/>
              </a:spcAft>
              <a:buClr>
                <a:srgbClr val="4CC2E1"/>
              </a:buCl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Museo Sans 300"/>
              </a:rPr>
              <a:t>Work on zero-knowledge proof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22C975-41E1-45CA-8690-6A399DDBE95F}"/>
              </a:ext>
            </a:extLst>
          </p:cNvPr>
          <p:cNvSpPr/>
          <p:nvPr/>
        </p:nvSpPr>
        <p:spPr>
          <a:xfrm>
            <a:off x="3952103" y="10166431"/>
            <a:ext cx="51776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Museo Sans 300" panose="02000000000000000000" pitchFamily="2" charset="77"/>
              </a:rPr>
              <a:t>Proxy Addressing System Service (PASS)</a:t>
            </a:r>
          </a:p>
        </p:txBody>
      </p:sp>
    </p:spTree>
    <p:extLst>
      <p:ext uri="{BB962C8B-B14F-4D97-AF65-F5344CB8AC3E}">
        <p14:creationId xmlns:p14="http://schemas.microsoft.com/office/powerpoint/2010/main" val="2843802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6738C350-9C59-4FAE-B158-B4E4533FEDE7}"/>
              </a:ext>
            </a:extLst>
          </p:cNvPr>
          <p:cNvSpPr>
            <a:spLocks noGrp="1"/>
          </p:cNvSpPr>
          <p:nvPr/>
        </p:nvSpPr>
        <p:spPr>
          <a:xfrm>
            <a:off x="2161586" y="720000"/>
            <a:ext cx="22353310" cy="9729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07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Museo Sans 300" panose="02000000000000000000"/>
              </a:rPr>
              <a:t>MORE INFORMATION </a:t>
            </a:r>
            <a:endParaRPr lang="en-IN" sz="5400" dirty="0">
              <a:latin typeface="Museo Sans 300" panose="02000000000000000000"/>
            </a:endParaRP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BDBA9450-2F8C-4082-B27E-877CF1BD4B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75633" y="2986701"/>
            <a:ext cx="4992820" cy="68815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4F3FC0-D02E-44A8-AB3D-96CC51AF2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242" y="6427489"/>
            <a:ext cx="4306058" cy="453269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A24D96-835F-DC87-4012-37421E186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1051" y="4006661"/>
            <a:ext cx="6448136" cy="85975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4694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1652</Words>
  <Application>Microsoft Macintosh PowerPoint</Application>
  <PresentationFormat>Custom</PresentationFormat>
  <Paragraphs>201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Museo Sans 300</vt:lpstr>
      <vt:lpstr>MuseoSans-300</vt:lpstr>
      <vt:lpstr>Wingdings</vt:lpstr>
      <vt:lpstr>Office Theme</vt:lpstr>
      <vt:lpstr>Cross Border Strategy</vt:lpstr>
      <vt:lpstr>Focus Areas (sub-streams?)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Messaging between payments systems</vt:lpstr>
      <vt:lpstr>If payment systems were philosophers…</vt:lpstr>
      <vt:lpstr>If payment systems were philosophers…</vt:lpstr>
      <vt:lpstr>Problem Statement</vt:lpstr>
      <vt:lpstr>Problem Statement</vt:lpstr>
      <vt:lpstr>What if we do nothing?</vt:lpstr>
      <vt:lpstr>What approach are we recommending?</vt:lpstr>
      <vt:lpstr>What’s the problem with connecting schemes?</vt:lpstr>
      <vt:lpstr>Is there an alternative?</vt:lpstr>
      <vt:lpstr>How might this work?</vt:lpstr>
      <vt:lpstr>Settlement Challenges</vt:lpstr>
      <vt:lpstr>Problem Statement</vt:lpstr>
      <vt:lpstr>What if we do nothing</vt:lpstr>
      <vt:lpstr>What approach are we recommending</vt:lpstr>
      <vt:lpstr>Cross Border Strategy</vt:lpstr>
      <vt:lpstr>Problem Statement</vt:lpstr>
      <vt:lpstr>What if we do nothing</vt:lpstr>
      <vt:lpstr>What approach are we recommending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Settlement Challenges</dc:title>
  <dc:creator>Tudor Vedeanu</dc:creator>
  <cp:lastModifiedBy>Steve Haley</cp:lastModifiedBy>
  <cp:revision>4</cp:revision>
  <dcterms:created xsi:type="dcterms:W3CDTF">2020-01-08T21:13:28Z</dcterms:created>
  <dcterms:modified xsi:type="dcterms:W3CDTF">2023-03-09T07:51:49Z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  <property fmtid="{D5CDD505-2E9C-101B-9397-08002B2CF9AE}" pid="3" name="MSIP_Label_c9ea4ae8-adbf-4235-9b16-63b6955575fc_Enabled">
    <vt:lpwstr>true</vt:lpwstr>
  </property>
  <property fmtid="{D5CDD505-2E9C-101B-9397-08002B2CF9AE}" pid="4" name="MSIP_Label_c9ea4ae8-adbf-4235-9b16-63b6955575fc_SetDate">
    <vt:lpwstr>2023-02-24T06:56:00Z</vt:lpwstr>
  </property>
  <property fmtid="{D5CDD505-2E9C-101B-9397-08002B2CF9AE}" pid="5" name="MSIP_Label_c9ea4ae8-adbf-4235-9b16-63b6955575fc_Method">
    <vt:lpwstr>Privileged</vt:lpwstr>
  </property>
  <property fmtid="{D5CDD505-2E9C-101B-9397-08002B2CF9AE}" pid="6" name="MSIP_Label_c9ea4ae8-adbf-4235-9b16-63b6955575fc_Name">
    <vt:lpwstr>Sensitive</vt:lpwstr>
  </property>
  <property fmtid="{D5CDD505-2E9C-101B-9397-08002B2CF9AE}" pid="7" name="MSIP_Label_c9ea4ae8-adbf-4235-9b16-63b6955575fc_SiteId">
    <vt:lpwstr>24946616-ab32-4f1c-9820-28dfb7d6a98c</vt:lpwstr>
  </property>
  <property fmtid="{D5CDD505-2E9C-101B-9397-08002B2CF9AE}" pid="8" name="MSIP_Label_c9ea4ae8-adbf-4235-9b16-63b6955575fc_ActionId">
    <vt:lpwstr>3e723875-be59-443f-8526-01424b718be8</vt:lpwstr>
  </property>
  <property fmtid="{D5CDD505-2E9C-101B-9397-08002B2CF9AE}" pid="9" name="MSIP_Label_c9ea4ae8-adbf-4235-9b16-63b6955575fc_ContentBits">
    <vt:lpwstr>0</vt:lpwstr>
  </property>
</Properties>
</file>